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iGxF85ekh4uKbJGm/eH5ga9gAJ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dc909952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1dc909952f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dc90995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1dc909952f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dc90995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1dc909952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p:transition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212574" y="1464365"/>
            <a:ext cx="9766852" cy="2219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Simulación y modelado del parqueadero principal de la Universidad de los Llanos - Sede Barcelona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1212574" y="3922644"/>
            <a:ext cx="8898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Estudiantes: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Greissy Alejandra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López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Mendoza  - 160003517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Pablo Contreras Ospina           - 160003748</a:t>
            </a:r>
            <a:endParaRPr/>
          </a:p>
        </p:txBody>
      </p:sp>
    </p:spTree>
  </p:cSld>
  <p:clrMapOvr>
    <a:masterClrMapping/>
  </p:clrMapOvr>
  <p:transition advTm="18000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Distribuciones de probabilidad</a:t>
            </a:r>
            <a:endParaRPr/>
          </a:p>
        </p:txBody>
      </p:sp>
      <p:sp>
        <p:nvSpPr>
          <p:cNvPr id="150" name="Google Shape;150;p9"/>
          <p:cNvSpPr txBox="1"/>
          <p:nvPr/>
        </p:nvSpPr>
        <p:spPr>
          <a:xfrm>
            <a:off x="4382590" y="5146766"/>
            <a:ext cx="5649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Utilizado: EasyFit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9"/>
          <p:cNvPicPr preferRelativeResize="0"/>
          <p:nvPr/>
        </p:nvPicPr>
        <p:blipFill rotWithShape="1">
          <a:blip r:embed="rId3">
            <a:alphaModFix/>
          </a:blip>
          <a:srcRect b="6812" l="0" r="0" t="0"/>
          <a:stretch/>
        </p:blipFill>
        <p:spPr>
          <a:xfrm>
            <a:off x="152400" y="1570052"/>
            <a:ext cx="5809951" cy="30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9"/>
          <p:cNvPicPr preferRelativeResize="0"/>
          <p:nvPr/>
        </p:nvPicPr>
        <p:blipFill rotWithShape="1">
          <a:blip r:embed="rId4">
            <a:alphaModFix/>
          </a:blip>
          <a:srcRect b="4634" l="0" r="0" t="0"/>
          <a:stretch/>
        </p:blipFill>
        <p:spPr>
          <a:xfrm>
            <a:off x="6220250" y="1570053"/>
            <a:ext cx="5649675" cy="30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Distribuciones de probabilidad</a:t>
            </a:r>
            <a:endParaRPr/>
          </a:p>
        </p:txBody>
      </p:sp>
      <p:pic>
        <p:nvPicPr>
          <p:cNvPr id="158" name="Google Shape;158;p10"/>
          <p:cNvPicPr preferRelativeResize="0"/>
          <p:nvPr/>
        </p:nvPicPr>
        <p:blipFill rotWithShape="1">
          <a:blip r:embed="rId3">
            <a:alphaModFix/>
          </a:blip>
          <a:srcRect b="4634" l="0" r="0" t="0"/>
          <a:stretch/>
        </p:blipFill>
        <p:spPr>
          <a:xfrm>
            <a:off x="3147550" y="1724500"/>
            <a:ext cx="6058225" cy="32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SOFTWARE</a:t>
            </a:r>
            <a:endParaRPr/>
          </a:p>
        </p:txBody>
      </p:sp>
      <p:sp>
        <p:nvSpPr>
          <p:cNvPr id="164" name="Google Shape;164;p11"/>
          <p:cNvSpPr txBox="1"/>
          <p:nvPr>
            <p:ph idx="1" type="body"/>
          </p:nvPr>
        </p:nvSpPr>
        <p:spPr>
          <a:xfrm>
            <a:off x="739472" y="1417638"/>
            <a:ext cx="5966128" cy="426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ES"/>
              <a:t>El  software  seleccionado  para  la  simulación  fue  AnyLogic  ya  que  permite  el desarrollo de simulación basada en agentes y eventos discretos, además es una de las primeras herramientas en introducir simulación con modelado </a:t>
            </a:r>
            <a:r>
              <a:rPr lang="es-ES"/>
              <a:t>multimétodo</a:t>
            </a:r>
            <a:r>
              <a:rPr lang="es-ES"/>
              <a:t>.</a:t>
            </a:r>
            <a:endParaRPr/>
          </a:p>
        </p:txBody>
      </p:sp>
      <p:pic>
        <p:nvPicPr>
          <p:cNvPr descr="https://www.anylogic.com/local/templates/anylogic/i/anylogic-og.jpg"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8124" y="1733482"/>
            <a:ext cx="4044086" cy="269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/>
          <p:nvPr>
            <p:ph type="title"/>
          </p:nvPr>
        </p:nvSpPr>
        <p:spPr>
          <a:xfrm>
            <a:off x="3596825" y="463975"/>
            <a:ext cx="47622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/>
              <a:t>Diagrama de flujo</a:t>
            </a:r>
            <a:endParaRPr/>
          </a:p>
        </p:txBody>
      </p:sp>
      <p:pic>
        <p:nvPicPr>
          <p:cNvPr id="171" name="Google Shape;1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6125"/>
            <a:ext cx="11887201" cy="19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/>
          <p:cNvPicPr preferRelativeResize="0"/>
          <p:nvPr/>
        </p:nvPicPr>
        <p:blipFill rotWithShape="1">
          <a:blip r:embed="rId3">
            <a:alphaModFix/>
          </a:blip>
          <a:srcRect b="49010" l="65940" r="0" t="8079"/>
          <a:stretch/>
        </p:blipFill>
        <p:spPr>
          <a:xfrm>
            <a:off x="1065750" y="1459625"/>
            <a:ext cx="4649251" cy="3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3"/>
          <p:cNvSpPr txBox="1"/>
          <p:nvPr>
            <p:ph type="title"/>
          </p:nvPr>
        </p:nvSpPr>
        <p:spPr>
          <a:xfrm>
            <a:off x="609600" y="274646"/>
            <a:ext cx="10972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/>
              <a:t>Modelo-Elementos</a:t>
            </a:r>
            <a:endParaRPr/>
          </a:p>
        </p:txBody>
      </p:sp>
      <p:pic>
        <p:nvPicPr>
          <p:cNvPr id="178" name="Google Shape;178;p13"/>
          <p:cNvPicPr preferRelativeResize="0"/>
          <p:nvPr/>
        </p:nvPicPr>
        <p:blipFill rotWithShape="1">
          <a:blip r:embed="rId4">
            <a:alphaModFix/>
          </a:blip>
          <a:srcRect b="28300" l="65876" r="0" t="10202"/>
          <a:stretch/>
        </p:blipFill>
        <p:spPr>
          <a:xfrm>
            <a:off x="7398613" y="1126113"/>
            <a:ext cx="3913224" cy="39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5">
            <a:alphaModFix/>
          </a:blip>
          <a:srcRect b="39609" l="26875" r="61398" t="42357"/>
          <a:stretch/>
        </p:blipFill>
        <p:spPr>
          <a:xfrm>
            <a:off x="2718475" y="4830675"/>
            <a:ext cx="1343798" cy="11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 rotWithShape="1">
          <a:blip r:embed="rId6">
            <a:alphaModFix/>
          </a:blip>
          <a:srcRect b="20722" l="38220" r="47772" t="60386"/>
          <a:stretch/>
        </p:blipFill>
        <p:spPr>
          <a:xfrm>
            <a:off x="8796513" y="5184450"/>
            <a:ext cx="1117402" cy="84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dc909952f_0_23"/>
          <p:cNvSpPr txBox="1"/>
          <p:nvPr>
            <p:ph type="title"/>
          </p:nvPr>
        </p:nvSpPr>
        <p:spPr>
          <a:xfrm>
            <a:off x="609600" y="274646"/>
            <a:ext cx="10972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/>
              <a:t>Modelo-Elementos</a:t>
            </a:r>
            <a:endParaRPr/>
          </a:p>
        </p:txBody>
      </p:sp>
      <p:pic>
        <p:nvPicPr>
          <p:cNvPr id="186" name="Google Shape;186;g11dc909952f_0_23"/>
          <p:cNvPicPr preferRelativeResize="0"/>
          <p:nvPr/>
        </p:nvPicPr>
        <p:blipFill rotWithShape="1">
          <a:blip r:embed="rId3">
            <a:alphaModFix/>
          </a:blip>
          <a:srcRect b="60776" l="65989" r="0" t="10112"/>
          <a:stretch/>
        </p:blipFill>
        <p:spPr>
          <a:xfrm>
            <a:off x="432475" y="1644375"/>
            <a:ext cx="4093176" cy="26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1dc909952f_0_23"/>
          <p:cNvPicPr preferRelativeResize="0"/>
          <p:nvPr/>
        </p:nvPicPr>
        <p:blipFill rotWithShape="1">
          <a:blip r:embed="rId4">
            <a:alphaModFix/>
          </a:blip>
          <a:srcRect b="31352" l="26935" r="66984" t="56176"/>
          <a:stretch/>
        </p:blipFill>
        <p:spPr>
          <a:xfrm>
            <a:off x="1959950" y="4410650"/>
            <a:ext cx="940824" cy="10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1dc909952f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8462" y="4533839"/>
            <a:ext cx="1599725" cy="8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1dc909952f_0_23"/>
          <p:cNvPicPr preferRelativeResize="0"/>
          <p:nvPr/>
        </p:nvPicPr>
        <p:blipFill rotWithShape="1">
          <a:blip r:embed="rId6">
            <a:alphaModFix/>
          </a:blip>
          <a:srcRect b="55019" l="69556" r="0" t="9814"/>
          <a:stretch/>
        </p:blipFill>
        <p:spPr>
          <a:xfrm>
            <a:off x="5066300" y="1558125"/>
            <a:ext cx="3604051" cy="26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1dc909952f_0_23"/>
          <p:cNvPicPr preferRelativeResize="0"/>
          <p:nvPr/>
        </p:nvPicPr>
        <p:blipFill rotWithShape="1">
          <a:blip r:embed="rId7">
            <a:alphaModFix/>
          </a:blip>
          <a:srcRect b="54529" l="77254" r="0" t="5733"/>
          <a:stretch/>
        </p:blipFill>
        <p:spPr>
          <a:xfrm>
            <a:off x="9211000" y="1558125"/>
            <a:ext cx="2636050" cy="26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1dc909952f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51484" y="4607927"/>
            <a:ext cx="1321482" cy="6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>
            <p:ph type="title"/>
          </p:nvPr>
        </p:nvSpPr>
        <p:spPr>
          <a:xfrm>
            <a:off x="1097280" y="286603"/>
            <a:ext cx="10058400" cy="1078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Modelo Lógico Implementado</a:t>
            </a:r>
            <a:endParaRPr/>
          </a:p>
        </p:txBody>
      </p:sp>
      <p:sp>
        <p:nvSpPr>
          <p:cNvPr id="197" name="Google Shape;197;p14"/>
          <p:cNvSpPr/>
          <p:nvPr/>
        </p:nvSpPr>
        <p:spPr>
          <a:xfrm>
            <a:off x="556591" y="1470991"/>
            <a:ext cx="10893287" cy="760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4"/>
          <p:cNvPicPr preferRelativeResize="0"/>
          <p:nvPr/>
        </p:nvPicPr>
        <p:blipFill rotWithShape="1">
          <a:blip r:embed="rId3">
            <a:alphaModFix/>
          </a:blip>
          <a:srcRect b="18240" l="12564" r="18168" t="22500"/>
          <a:stretch/>
        </p:blipFill>
        <p:spPr>
          <a:xfrm>
            <a:off x="1492685" y="1364975"/>
            <a:ext cx="9304042" cy="447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Modelo 2D del sistema</a:t>
            </a:r>
            <a:endParaRPr/>
          </a:p>
        </p:txBody>
      </p:sp>
      <p:pic>
        <p:nvPicPr>
          <p:cNvPr id="204" name="Google Shape;204;p15"/>
          <p:cNvPicPr preferRelativeResize="0"/>
          <p:nvPr/>
        </p:nvPicPr>
        <p:blipFill rotWithShape="1">
          <a:blip r:embed="rId3">
            <a:alphaModFix/>
          </a:blip>
          <a:srcRect b="16283" l="13797" r="24523" t="15443"/>
          <a:stretch/>
        </p:blipFill>
        <p:spPr>
          <a:xfrm>
            <a:off x="2512537" y="1417650"/>
            <a:ext cx="7166923" cy="44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Modelo 3D del sistema</a:t>
            </a:r>
            <a:endParaRPr/>
          </a:p>
        </p:txBody>
      </p:sp>
      <p:pic>
        <p:nvPicPr>
          <p:cNvPr id="210" name="Google Shape;210;p16"/>
          <p:cNvPicPr preferRelativeResize="0"/>
          <p:nvPr/>
        </p:nvPicPr>
        <p:blipFill rotWithShape="1">
          <a:blip r:embed="rId3">
            <a:alphaModFix/>
          </a:blip>
          <a:srcRect b="12072" l="14063" r="12341" t="10933"/>
          <a:stretch/>
        </p:blipFill>
        <p:spPr>
          <a:xfrm>
            <a:off x="2069775" y="1417650"/>
            <a:ext cx="7722974" cy="454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dc909952f_0_4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ES"/>
              <a:t>Gráficas y resultados de las medidas de desempeño</a:t>
            </a:r>
            <a:endParaRPr/>
          </a:p>
        </p:txBody>
      </p:sp>
      <p:pic>
        <p:nvPicPr>
          <p:cNvPr id="216" name="Google Shape;216;g11dc909952f_0_42"/>
          <p:cNvPicPr preferRelativeResize="0"/>
          <p:nvPr/>
        </p:nvPicPr>
        <p:blipFill rotWithShape="1">
          <a:blip r:embed="rId3">
            <a:alphaModFix/>
          </a:blip>
          <a:srcRect b="10996" l="8678" r="13904" t="3497"/>
          <a:stretch/>
        </p:blipFill>
        <p:spPr>
          <a:xfrm>
            <a:off x="2134375" y="1417650"/>
            <a:ext cx="7312848" cy="454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Descripción del sistema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1163575" y="1638950"/>
            <a:ext cx="9759000" cy="3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just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ES"/>
              <a:t>El parqueadero principal de la universidad de los Llanos presenta mayor ingreso de </a:t>
            </a:r>
            <a:r>
              <a:rPr lang="es-ES"/>
              <a:t>vehículos</a:t>
            </a:r>
            <a:r>
              <a:rPr lang="es-ES"/>
              <a:t> entre las 8 a.m. a 10 a.m.</a:t>
            </a:r>
            <a:endParaRPr/>
          </a:p>
          <a:p>
            <a:pPr indent="0" lvl="0" marL="342900" rtl="0" algn="just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just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ES"/>
              <a:t>El parqueadero cuenta con espacios divididos visiblemente en las cuales se pueden estacionar los vehículos, según se requiera.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advTm="18000"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Conclusiones</a:t>
            </a:r>
            <a:endParaRPr/>
          </a:p>
        </p:txBody>
      </p:sp>
      <p:sp>
        <p:nvSpPr>
          <p:cNvPr id="222" name="Google Shape;222;p17"/>
          <p:cNvSpPr txBox="1"/>
          <p:nvPr>
            <p:ph idx="1" type="body"/>
          </p:nvPr>
        </p:nvSpPr>
        <p:spPr>
          <a:xfrm>
            <a:off x="1097280" y="1845734"/>
            <a:ext cx="608729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Aunque se contempló un posible aumento en la demanda de espacios en el parqueadero principal, al realizar simulación se evidenció que la circulación de </a:t>
            </a:r>
            <a:r>
              <a:rPr lang="es-ES"/>
              <a:t>vehículos</a:t>
            </a:r>
            <a:r>
              <a:rPr lang="es-ES"/>
              <a:t> en el mismo no genera congestión.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Por lo cual lo cual no se considera necesario la habilitación de nuevos espacios.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23" name="Google Shape;2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675" y="1847863"/>
            <a:ext cx="4276726" cy="332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¿Preguntas?</a:t>
            </a:r>
            <a:endParaRPr/>
          </a:p>
        </p:txBody>
      </p:sp>
      <p:pic>
        <p:nvPicPr>
          <p:cNvPr id="229" name="Google Shape;2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050" y="1552147"/>
            <a:ext cx="5649151" cy="40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1097280" y="247415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Planteamiento del problema</a:t>
            </a:r>
            <a:endParaRPr/>
          </a:p>
        </p:txBody>
      </p:sp>
      <p:sp>
        <p:nvSpPr>
          <p:cNvPr id="97" name="Google Shape;97;p3"/>
          <p:cNvSpPr txBox="1"/>
          <p:nvPr/>
        </p:nvSpPr>
        <p:spPr>
          <a:xfrm>
            <a:off x="762400" y="1926575"/>
            <a:ext cx="61134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Universidad de los llanos ofrece un servicio de parqueo a quienes necesiten acceder a las instalaciones.</a:t>
            </a:r>
            <a:endParaRPr sz="2000"/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flujo de 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vehículos</a:t>
            </a: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 vio aumentado para 2022, por consiguiente se previó una mayor ocupación del parqueadero principal de la Universidad de los Llanos.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lo tanto, es necesario analizar diferentes escenarios, que permitan la mejora en el servicio.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0925" y="1602803"/>
            <a:ext cx="3124751" cy="418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Objetivos del proyecto</a:t>
            </a:r>
            <a:endParaRPr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5250651" y="2023325"/>
            <a:ext cx="62970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 sz="1600">
                <a:latin typeface="Arial"/>
                <a:ea typeface="Arial"/>
                <a:cs typeface="Arial"/>
                <a:sym typeface="Arial"/>
              </a:rPr>
              <a:t>Diseñar un modelo conceptual del sistema del parqueadero principal de la Unillanos Sede Barcelona.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 sz="1600">
                <a:latin typeface="Arial"/>
                <a:ea typeface="Arial"/>
                <a:cs typeface="Arial"/>
                <a:sym typeface="Arial"/>
              </a:rPr>
              <a:t>Aproximar los tiempos de llegada y servicio de los vehículos que hacen uso del parqueadero a una distribución de probabilidad asociada.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 sz="1600">
                <a:latin typeface="Arial"/>
                <a:ea typeface="Arial"/>
                <a:cs typeface="Arial"/>
                <a:sym typeface="Arial"/>
              </a:rPr>
              <a:t>Identificar estrategias frente al aumento de la demanda del parqueadero principal de la Universidad de los Llanos.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 sz="1600">
                <a:latin typeface="Arial"/>
                <a:ea typeface="Arial"/>
                <a:cs typeface="Arial"/>
                <a:sym typeface="Arial"/>
              </a:rPr>
              <a:t>Identificar los momentos más críticos de ocupación, ya sea por alta tasa de llegada o por una larga estancia de vehículos dentro del parqueadero.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 sz="1600">
                <a:latin typeface="Arial"/>
                <a:ea typeface="Arial"/>
                <a:cs typeface="Arial"/>
                <a:sym typeface="Arial"/>
              </a:rPr>
              <a:t>Establecer conclusiones a partir del análisis que soporten las decisiones que se puedan tomar respecto a la disponibilidad de los espacios de parqueo establecidos para la sede Barcelona. </a:t>
            </a:r>
            <a:endParaRPr sz="1900"/>
          </a:p>
        </p:txBody>
      </p:sp>
      <p:pic>
        <p:nvPicPr>
          <p:cNvPr id="105" name="Google Shape;10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767025"/>
            <a:ext cx="4010150" cy="37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Preguntas a responder</a:t>
            </a:r>
            <a:endParaRPr/>
          </a:p>
        </p:txBody>
      </p:sp>
      <p:sp>
        <p:nvSpPr>
          <p:cNvPr id="111" name="Google Shape;111;p5"/>
          <p:cNvSpPr txBox="1"/>
          <p:nvPr>
            <p:ph idx="1" type="body"/>
          </p:nvPr>
        </p:nvSpPr>
        <p:spPr>
          <a:xfrm>
            <a:off x="918550" y="1669675"/>
            <a:ext cx="4807500" cy="4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25755" lvl="0" marL="342900" rtl="0" algn="just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s-ES"/>
              <a:t>¿Qué tan eficiente es el servicio en general del sistema?</a:t>
            </a:r>
            <a:endParaRPr/>
          </a:p>
          <a:p>
            <a:pPr indent="0" lvl="0" marL="342900" rtl="0" algn="just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342900" rtl="0" algn="just">
              <a:spcBef>
                <a:spcPts val="544"/>
              </a:spcBef>
              <a:spcAft>
                <a:spcPts val="0"/>
              </a:spcAft>
              <a:buSzPct val="56250"/>
              <a:buChar char="•"/>
            </a:pPr>
            <a:r>
              <a:rPr lang="es-ES"/>
              <a:t>¿Cuál es la cantidad de vehículos que permanecen y salen del parqueadero?</a:t>
            </a:r>
            <a:endParaRPr/>
          </a:p>
          <a:p>
            <a:pPr indent="0" lvl="0" marL="342900" rtl="0" algn="just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342900" rtl="0" algn="just">
              <a:spcBef>
                <a:spcPts val="544"/>
              </a:spcBef>
              <a:spcAft>
                <a:spcPts val="0"/>
              </a:spcAft>
              <a:buSzPct val="56250"/>
              <a:buChar char="•"/>
            </a:pPr>
            <a:r>
              <a:rPr lang="es-ES"/>
              <a:t>¿Es necesario </a:t>
            </a:r>
            <a:r>
              <a:rPr lang="es-ES"/>
              <a:t>incrementar </a:t>
            </a:r>
            <a:r>
              <a:rPr lang="es-ES"/>
              <a:t>el número de parqueaderos disponibles?</a:t>
            </a:r>
            <a:endParaRPr/>
          </a:p>
        </p:txBody>
      </p:sp>
      <p:pic>
        <p:nvPicPr>
          <p:cNvPr id="112" name="Google Shape;11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175" y="1669675"/>
            <a:ext cx="4912224" cy="37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Medidas de desempeño</a:t>
            </a:r>
            <a:endParaRPr/>
          </a:p>
        </p:txBody>
      </p:sp>
      <p:sp>
        <p:nvSpPr>
          <p:cNvPr id="118" name="Google Shape;118;p6"/>
          <p:cNvSpPr txBox="1"/>
          <p:nvPr>
            <p:ph idx="1" type="body"/>
          </p:nvPr>
        </p:nvSpPr>
        <p:spPr>
          <a:xfrm>
            <a:off x="5922100" y="1575700"/>
            <a:ext cx="54123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rtl="0" algn="just">
              <a:lnSpc>
                <a:spcPct val="80000"/>
              </a:lnSpc>
              <a:spcBef>
                <a:spcPts val="55"/>
              </a:spcBef>
              <a:spcAft>
                <a:spcPts val="0"/>
              </a:spcAft>
              <a:buSzPts val="1600"/>
              <a:buChar char="•"/>
            </a:pPr>
            <a:r>
              <a:rPr b="1" lang="es-ES" sz="1800"/>
              <a:t>Tiempo promedio en el sistema:</a:t>
            </a:r>
            <a:r>
              <a:rPr lang="es-ES" sz="1600">
                <a:latin typeface="Arial"/>
                <a:ea typeface="Arial"/>
                <a:cs typeface="Arial"/>
                <a:sym typeface="Arial"/>
              </a:rPr>
              <a:t>Tiempo promedio que </a:t>
            </a:r>
            <a:r>
              <a:rPr lang="es-ES" sz="1600">
                <a:latin typeface="Arial"/>
                <a:ea typeface="Arial"/>
                <a:cs typeface="Arial"/>
                <a:sym typeface="Arial"/>
              </a:rPr>
              <a:t>duran</a:t>
            </a:r>
            <a:r>
              <a:rPr lang="es-ES" sz="1600">
                <a:latin typeface="Arial"/>
                <a:ea typeface="Arial"/>
                <a:cs typeface="Arial"/>
                <a:sym typeface="Arial"/>
              </a:rPr>
              <a:t> los autos en el parqueadero( administrativos, estudiantes y visitantes)</a:t>
            </a:r>
            <a:endParaRPr b="1" sz="2000"/>
          </a:p>
          <a:p>
            <a:pPr indent="0" lvl="0" marL="342900" rtl="0" algn="just">
              <a:lnSpc>
                <a:spcPct val="8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342900" rtl="0" algn="just">
              <a:lnSpc>
                <a:spcPct val="80000"/>
              </a:lnSpc>
              <a:spcBef>
                <a:spcPts val="55"/>
              </a:spcBef>
              <a:spcAft>
                <a:spcPts val="0"/>
              </a:spcAft>
              <a:buSzPts val="1800"/>
              <a:buChar char="•"/>
            </a:pPr>
            <a:r>
              <a:rPr b="1" lang="es-ES" sz="1800"/>
              <a:t>Total de carros dependiendo del tipo:</a:t>
            </a:r>
            <a:r>
              <a:rPr lang="es-ES" sz="1800"/>
              <a:t>Número total de vehículos entrantes y salientes en la ventana de tiempo.</a:t>
            </a:r>
            <a:endParaRPr sz="1800"/>
          </a:p>
          <a:p>
            <a:pPr indent="0" lvl="0" marL="342900" rtl="0" algn="just">
              <a:lnSpc>
                <a:spcPct val="8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342900" rtl="0" algn="just">
              <a:lnSpc>
                <a:spcPct val="80000"/>
              </a:lnSpc>
              <a:spcBef>
                <a:spcPts val="55"/>
              </a:spcBef>
              <a:spcAft>
                <a:spcPts val="0"/>
              </a:spcAft>
              <a:buSzPts val="1800"/>
              <a:buChar char="•"/>
            </a:pPr>
            <a:r>
              <a:rPr b="1" lang="es-ES" sz="1800"/>
              <a:t>Número total de vehículos:</a:t>
            </a:r>
            <a:r>
              <a:rPr lang="es-ES" sz="1800"/>
              <a:t> Número total de vehículos entrantes y salientes en la ventana de tiempo.</a:t>
            </a:r>
            <a:endParaRPr sz="1800"/>
          </a:p>
          <a:p>
            <a:pPr indent="0" lvl="0" marL="342900" rtl="0" algn="just">
              <a:lnSpc>
                <a:spcPct val="800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342900" rtl="0" algn="just">
              <a:lnSpc>
                <a:spcPct val="80000"/>
              </a:lnSpc>
              <a:spcBef>
                <a:spcPts val="55"/>
              </a:spcBef>
              <a:spcAft>
                <a:spcPts val="0"/>
              </a:spcAft>
              <a:buSzPts val="1800"/>
              <a:buChar char="•"/>
            </a:pPr>
            <a:r>
              <a:rPr b="1" lang="es-ES" sz="1800"/>
              <a:t>Porcentaje de Ocupación del parqueadero:</a:t>
            </a:r>
            <a:r>
              <a:rPr lang="es-ES" sz="1800"/>
              <a:t> Porcentaje de ocupación de automóviles dentro parqueadero de acuerdo a su capacidad.</a:t>
            </a:r>
            <a:endParaRPr sz="3800"/>
          </a:p>
        </p:txBody>
      </p:sp>
      <p:pic>
        <p:nvPicPr>
          <p:cNvPr id="119" name="Google Shape;11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25" y="1575738"/>
            <a:ext cx="5294724" cy="39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Alcance y simplificaciones del sistema</a:t>
            </a:r>
            <a:endParaRPr/>
          </a:p>
        </p:txBody>
      </p:sp>
      <p:sp>
        <p:nvSpPr>
          <p:cNvPr id="125" name="Google Shape;125;p7"/>
          <p:cNvSpPr txBox="1"/>
          <p:nvPr>
            <p:ph idx="1" type="body"/>
          </p:nvPr>
        </p:nvSpPr>
        <p:spPr>
          <a:xfrm>
            <a:off x="830450" y="2437800"/>
            <a:ext cx="5705400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El </a:t>
            </a:r>
            <a:r>
              <a:rPr lang="es-ES"/>
              <a:t>análisis</a:t>
            </a:r>
            <a:r>
              <a:rPr lang="es-ES"/>
              <a:t> </a:t>
            </a:r>
            <a:r>
              <a:rPr lang="es-ES"/>
              <a:t>únicamente</a:t>
            </a:r>
            <a:r>
              <a:rPr lang="es-ES"/>
              <a:t> se basa en el parqueadero principal de la Universidad de los Llanos, sede Barcelona.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Se tienen en cuenta los siguientes </a:t>
            </a:r>
            <a:r>
              <a:rPr lang="es-ES"/>
              <a:t>parámetros</a:t>
            </a:r>
            <a:r>
              <a:rPr lang="es-ES"/>
              <a:t>: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Vehículos</a:t>
            </a:r>
            <a:r>
              <a:rPr lang="es-ES"/>
              <a:t>:  Administrativos, estudiantes y visitantes.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No hay </a:t>
            </a:r>
            <a:r>
              <a:rPr lang="es-ES"/>
              <a:t>obstáculos</a:t>
            </a:r>
            <a:r>
              <a:rPr lang="es-ES"/>
              <a:t> relevantes en la entrada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26" name="Google Shape;1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475" y="2298001"/>
            <a:ext cx="4501176" cy="30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Toma de datos</a:t>
            </a:r>
            <a:endParaRPr/>
          </a:p>
        </p:txBody>
      </p:sp>
      <p:sp>
        <p:nvSpPr>
          <p:cNvPr id="132" name="Google Shape;132;p8"/>
          <p:cNvSpPr txBox="1"/>
          <p:nvPr/>
        </p:nvSpPr>
        <p:spPr>
          <a:xfrm>
            <a:off x="411250" y="5264052"/>
            <a:ext cx="564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Ventana de tiempo: 8 de la mañana a 10 de la mañana.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Intervalo de tiempo: 10 minutos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6402575" y="5199250"/>
            <a:ext cx="546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Días de Muestreo: Lunes, Martes,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Miércoles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Jueves, Viernes, comprendidos entre el 21 de febrero y el 4 de marzo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 rotWithShape="1">
          <a:blip r:embed="rId3">
            <a:alphaModFix/>
          </a:blip>
          <a:srcRect b="34849" l="1605" r="67690" t="31878"/>
          <a:stretch/>
        </p:blipFill>
        <p:spPr>
          <a:xfrm>
            <a:off x="1044775" y="1768075"/>
            <a:ext cx="4768450" cy="290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 rotWithShape="1">
          <a:blip r:embed="rId4">
            <a:alphaModFix/>
          </a:blip>
          <a:srcRect b="21567" l="1665" r="67711" t="45332"/>
          <a:stretch/>
        </p:blipFill>
        <p:spPr>
          <a:xfrm>
            <a:off x="6402575" y="1768075"/>
            <a:ext cx="4780464" cy="290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8000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dc909952f_0_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Toma de datos</a:t>
            </a:r>
            <a:endParaRPr/>
          </a:p>
        </p:txBody>
      </p:sp>
      <p:sp>
        <p:nvSpPr>
          <p:cNvPr id="141" name="Google Shape;141;g11dc909952f_0_4"/>
          <p:cNvSpPr txBox="1"/>
          <p:nvPr/>
        </p:nvSpPr>
        <p:spPr>
          <a:xfrm>
            <a:off x="411250" y="5264052"/>
            <a:ext cx="564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Ventana de tiempo: 8 de la mañana a 10 de la mañana.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Intervalo de tiempo: 10 minutos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1dc909952f_0_4"/>
          <p:cNvSpPr txBox="1"/>
          <p:nvPr/>
        </p:nvSpPr>
        <p:spPr>
          <a:xfrm>
            <a:off x="6402575" y="5199250"/>
            <a:ext cx="546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Días de Muestreo: Lunes, Martes, Miércoles, Jueves, Viernes, comprendidos entre el 21 de febrero y el 4 de marzo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11dc909952f_0_4"/>
          <p:cNvPicPr preferRelativeResize="0"/>
          <p:nvPr/>
        </p:nvPicPr>
        <p:blipFill rotWithShape="1">
          <a:blip r:embed="rId3">
            <a:alphaModFix/>
          </a:blip>
          <a:srcRect b="37997" l="37339" r="31793" t="29069"/>
          <a:stretch/>
        </p:blipFill>
        <p:spPr>
          <a:xfrm>
            <a:off x="669725" y="1827812"/>
            <a:ext cx="5076523" cy="304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1dc909952f_0_4"/>
          <p:cNvPicPr preferRelativeResize="0"/>
          <p:nvPr/>
        </p:nvPicPr>
        <p:blipFill rotWithShape="1">
          <a:blip r:embed="rId4">
            <a:alphaModFix/>
          </a:blip>
          <a:srcRect b="31224" l="37145" r="31793" t="35337"/>
          <a:stretch/>
        </p:blipFill>
        <p:spPr>
          <a:xfrm>
            <a:off x="6402575" y="1827800"/>
            <a:ext cx="5031168" cy="30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ANTILLA INSTITUCIONAL PARA DIAPOSITIVA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2019-08-12T15:54:38Z</dcterms:created>
  <dc:creator>Miguel Vargas</dc:creator>
</cp:coreProperties>
</file>